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oto Sans T Chinese" panose="02020500000000000000" charset="-120"/>
      <p:regular r:id="rId18"/>
    </p:embeddedFont>
    <p:embeddedFont>
      <p:font typeface="Noto Sans T Chinese Bold" panose="02020500000000000000" charset="-12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raunces Bold" panose="020205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-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56338" y="5438474"/>
            <a:ext cx="17465828" cy="6986331"/>
            <a:chOff x="0" y="0"/>
            <a:chExt cx="6350000" cy="254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33750" b="-3375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457679"/>
            <a:ext cx="209550" cy="6398994"/>
            <a:chOff x="0" y="0"/>
            <a:chExt cx="279400" cy="8531991"/>
          </a:xfrm>
        </p:grpSpPr>
        <p:sp>
          <p:nvSpPr>
            <p:cNvPr id="5" name="AutoShape 5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28700" y="1247775"/>
            <a:ext cx="16666232" cy="3009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00"/>
              </a:lnSpc>
            </a:pPr>
            <a:r>
              <a:rPr lang="en-US" sz="11600">
                <a:solidFill>
                  <a:srgbClr val="705E51"/>
                </a:solidFill>
                <a:latin typeface="Noto Sans T Chinese"/>
              </a:rPr>
              <a:t>BioTIX</a:t>
            </a:r>
          </a:p>
          <a:p>
            <a:pPr>
              <a:lnSpc>
                <a:spcPts val="11600"/>
              </a:lnSpc>
            </a:pPr>
            <a:r>
              <a:rPr lang="en-US" sz="11600">
                <a:solidFill>
                  <a:srgbClr val="705E51"/>
                </a:solidFill>
                <a:ea typeface="Noto Sans T Chinese"/>
              </a:rPr>
              <a:t>人像辨識售票系統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54525" y="5457679"/>
            <a:ext cx="209550" cy="6398994"/>
            <a:chOff x="0" y="0"/>
            <a:chExt cx="279400" cy="8531991"/>
          </a:xfrm>
        </p:grpSpPr>
        <p:sp>
          <p:nvSpPr>
            <p:cNvPr id="3" name="AutoShape 3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30231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28700" y="469529"/>
            <a:ext cx="2595353" cy="2290552"/>
            <a:chOff x="0" y="0"/>
            <a:chExt cx="92095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0958" cy="812800"/>
            </a:xfrm>
            <a:custGeom>
              <a:avLst/>
              <a:gdLst/>
              <a:ahLst/>
              <a:cxnLst/>
              <a:rect l="l" t="t" r="r" b="b"/>
              <a:pathLst>
                <a:path w="920958" h="812800">
                  <a:moveTo>
                    <a:pt x="682833" y="0"/>
                  </a:moveTo>
                  <a:lnTo>
                    <a:pt x="920958" y="238125"/>
                  </a:lnTo>
                  <a:lnTo>
                    <a:pt x="920958" y="574675"/>
                  </a:lnTo>
                  <a:lnTo>
                    <a:pt x="682833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82833" y="0"/>
                  </a:lnTo>
                  <a:close/>
                </a:path>
              </a:pathLst>
            </a:custGeom>
            <a:solidFill>
              <a:srgbClr val="D1C7C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705E51"/>
                  </a:solidFill>
                  <a:ea typeface="Noto Sans T Chinese"/>
                </a:rPr>
                <a:t>實名制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93940" y="1285875"/>
            <a:ext cx="11847070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>
                <a:solidFill>
                  <a:srgbClr val="705E51"/>
                </a:solidFill>
                <a:ea typeface="Noto Sans T Chinese Bold"/>
              </a:rPr>
              <a:t>使用人臉辨識技術確保入場者的真實身份。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30636" y="3669294"/>
            <a:ext cx="9766524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>
                <a:solidFill>
                  <a:srgbClr val="705E51"/>
                </a:solidFill>
                <a:ea typeface="Noto Sans T Chinese Bold"/>
              </a:rPr>
              <a:t>無需攜帶實體門票，只需臉部掃描即可入場。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93940" y="6178703"/>
            <a:ext cx="11847070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>
                <a:solidFill>
                  <a:srgbClr val="705E51"/>
                </a:solidFill>
                <a:ea typeface="Noto Sans T Chinese Bold"/>
              </a:rPr>
              <a:t>提高了入場流程的速度，減少了排隊等待時間。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30636" y="8469256"/>
            <a:ext cx="11847070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>
                <a:solidFill>
                  <a:srgbClr val="705E51"/>
                </a:solidFill>
                <a:ea typeface="Noto Sans T Chinese Bold"/>
              </a:rPr>
              <a:t>設備輕便，只需要電腦與鏡頭即可使用辨識系統。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714745" y="2852948"/>
            <a:ext cx="2595353" cy="2290552"/>
            <a:chOff x="0" y="0"/>
            <a:chExt cx="920958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0958" cy="812800"/>
            </a:xfrm>
            <a:custGeom>
              <a:avLst/>
              <a:gdLst/>
              <a:ahLst/>
              <a:cxnLst/>
              <a:rect l="l" t="t" r="r" b="b"/>
              <a:pathLst>
                <a:path w="920958" h="812800">
                  <a:moveTo>
                    <a:pt x="682833" y="0"/>
                  </a:moveTo>
                  <a:lnTo>
                    <a:pt x="920958" y="238125"/>
                  </a:lnTo>
                  <a:lnTo>
                    <a:pt x="920958" y="574675"/>
                  </a:lnTo>
                  <a:lnTo>
                    <a:pt x="682833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82833" y="0"/>
                  </a:lnTo>
                  <a:close/>
                </a:path>
              </a:pathLst>
            </a:custGeom>
            <a:solidFill>
              <a:srgbClr val="D1C7C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705E51"/>
                  </a:solidFill>
                  <a:ea typeface="Noto Sans T Chinese"/>
                </a:rPr>
                <a:t>便捷性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238750"/>
            <a:ext cx="2595353" cy="2290552"/>
            <a:chOff x="0" y="0"/>
            <a:chExt cx="920958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0958" cy="812800"/>
            </a:xfrm>
            <a:custGeom>
              <a:avLst/>
              <a:gdLst/>
              <a:ahLst/>
              <a:cxnLst/>
              <a:rect l="l" t="t" r="r" b="b"/>
              <a:pathLst>
                <a:path w="920958" h="812800">
                  <a:moveTo>
                    <a:pt x="682833" y="0"/>
                  </a:moveTo>
                  <a:lnTo>
                    <a:pt x="920958" y="238125"/>
                  </a:lnTo>
                  <a:lnTo>
                    <a:pt x="920958" y="574675"/>
                  </a:lnTo>
                  <a:lnTo>
                    <a:pt x="682833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82833" y="0"/>
                  </a:lnTo>
                  <a:close/>
                </a:path>
              </a:pathLst>
            </a:custGeom>
            <a:solidFill>
              <a:srgbClr val="D1C7C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705E51"/>
                  </a:solidFill>
                  <a:ea typeface="Noto Sans T Chinese"/>
                </a:rPr>
                <a:t>效率性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714745" y="7624552"/>
            <a:ext cx="2595353" cy="2290552"/>
            <a:chOff x="0" y="0"/>
            <a:chExt cx="920958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0958" cy="812800"/>
            </a:xfrm>
            <a:custGeom>
              <a:avLst/>
              <a:gdLst/>
              <a:ahLst/>
              <a:cxnLst/>
              <a:rect l="l" t="t" r="r" b="b"/>
              <a:pathLst>
                <a:path w="920958" h="812800">
                  <a:moveTo>
                    <a:pt x="682833" y="0"/>
                  </a:moveTo>
                  <a:lnTo>
                    <a:pt x="920958" y="238125"/>
                  </a:lnTo>
                  <a:lnTo>
                    <a:pt x="920958" y="574675"/>
                  </a:lnTo>
                  <a:lnTo>
                    <a:pt x="682833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82833" y="0"/>
                  </a:lnTo>
                  <a:close/>
                </a:path>
              </a:pathLst>
            </a:custGeom>
            <a:solidFill>
              <a:srgbClr val="D1C7C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705E51"/>
                  </a:solidFill>
                  <a:ea typeface="Noto Sans T Chinese"/>
                </a:rPr>
                <a:t>輕量化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0414" y="5429104"/>
            <a:ext cx="1218607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05E51"/>
                </a:solidFill>
                <a:ea typeface="Noto Sans T Chinese Bold"/>
              </a:rPr>
              <a:t>五、系統流程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39462" y="-2218921"/>
            <a:ext cx="17465828" cy="6986331"/>
            <a:chOff x="0" y="0"/>
            <a:chExt cx="6350000" cy="254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62" b="-406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5457679"/>
            <a:ext cx="209550" cy="6398994"/>
            <a:chOff x="0" y="0"/>
            <a:chExt cx="279400" cy="8531991"/>
          </a:xfrm>
        </p:grpSpPr>
        <p:sp>
          <p:nvSpPr>
            <p:cNvPr id="6" name="AutoShape 6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8062" y="1684267"/>
            <a:ext cx="1734589" cy="1406594"/>
          </a:xfrm>
          <a:custGeom>
            <a:avLst/>
            <a:gdLst/>
            <a:ahLst/>
            <a:cxnLst/>
            <a:rect l="l" t="t" r="r" b="b"/>
            <a:pathLst>
              <a:path w="1734589" h="1406594">
                <a:moveTo>
                  <a:pt x="0" y="0"/>
                </a:moveTo>
                <a:lnTo>
                  <a:pt x="1734589" y="0"/>
                </a:lnTo>
                <a:lnTo>
                  <a:pt x="1734589" y="1406594"/>
                </a:lnTo>
                <a:lnTo>
                  <a:pt x="0" y="1406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897355" y="3554310"/>
            <a:ext cx="794516" cy="225444"/>
          </a:xfrm>
          <a:custGeom>
            <a:avLst/>
            <a:gdLst/>
            <a:ahLst/>
            <a:cxnLst/>
            <a:rect l="l" t="t" r="r" b="b"/>
            <a:pathLst>
              <a:path w="794516" h="225444">
                <a:moveTo>
                  <a:pt x="0" y="0"/>
                </a:moveTo>
                <a:lnTo>
                  <a:pt x="794516" y="0"/>
                </a:lnTo>
                <a:lnTo>
                  <a:pt x="794516" y="225444"/>
                </a:lnTo>
                <a:lnTo>
                  <a:pt x="0" y="22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4832693" y="6396627"/>
            <a:ext cx="794516" cy="225444"/>
          </a:xfrm>
          <a:custGeom>
            <a:avLst/>
            <a:gdLst/>
            <a:ahLst/>
            <a:cxnLst/>
            <a:rect l="l" t="t" r="r" b="b"/>
            <a:pathLst>
              <a:path w="794516" h="225444">
                <a:moveTo>
                  <a:pt x="0" y="0"/>
                </a:moveTo>
                <a:lnTo>
                  <a:pt x="794515" y="0"/>
                </a:lnTo>
                <a:lnTo>
                  <a:pt x="794515" y="225443"/>
                </a:lnTo>
                <a:lnTo>
                  <a:pt x="0" y="225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6193" y="4422102"/>
            <a:ext cx="2165440" cy="1288437"/>
          </a:xfrm>
          <a:custGeom>
            <a:avLst/>
            <a:gdLst/>
            <a:ahLst/>
            <a:cxnLst/>
            <a:rect l="l" t="t" r="r" b="b"/>
            <a:pathLst>
              <a:path w="2165440" h="1288437">
                <a:moveTo>
                  <a:pt x="0" y="0"/>
                </a:moveTo>
                <a:lnTo>
                  <a:pt x="2165440" y="0"/>
                </a:lnTo>
                <a:lnTo>
                  <a:pt x="2165440" y="1288436"/>
                </a:lnTo>
                <a:lnTo>
                  <a:pt x="0" y="12884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00774" y="7114696"/>
            <a:ext cx="1589166" cy="1488037"/>
          </a:xfrm>
          <a:custGeom>
            <a:avLst/>
            <a:gdLst/>
            <a:ahLst/>
            <a:cxnLst/>
            <a:rect l="l" t="t" r="r" b="b"/>
            <a:pathLst>
              <a:path w="1589166" h="1488037">
                <a:moveTo>
                  <a:pt x="0" y="0"/>
                </a:moveTo>
                <a:lnTo>
                  <a:pt x="1589166" y="0"/>
                </a:lnTo>
                <a:lnTo>
                  <a:pt x="1589166" y="1488037"/>
                </a:lnTo>
                <a:lnTo>
                  <a:pt x="0" y="1488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870779" y="1952785"/>
            <a:ext cx="968102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05E51"/>
                </a:solidFill>
                <a:latin typeface="Fraunces Bold"/>
              </a:rPr>
              <a:t> 填寫個人資料(姓名、身分證、電話、地址)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05E51"/>
                </a:solidFill>
                <a:latin typeface="Fraunces Bold"/>
              </a:rPr>
              <a:t> 註冊人像(限用開啟相機拍照方式)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7472" y="2169955"/>
            <a:ext cx="19304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705E51"/>
                </a:solidFill>
                <a:ea typeface="Fraunces Bold"/>
              </a:rPr>
              <a:t>會員註冊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73913" y="4840821"/>
            <a:ext cx="1041400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705E51"/>
                </a:solidFill>
                <a:ea typeface="Fraunces Bold"/>
              </a:rPr>
              <a:t>購票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8772" y="4086441"/>
            <a:ext cx="5180827" cy="2264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705E51"/>
                </a:solidFill>
                <a:latin typeface="Fraunces Bold"/>
              </a:rPr>
              <a:t> </a:t>
            </a:r>
            <a:r>
              <a:rPr lang="en-US" sz="3200" dirty="0" err="1">
                <a:solidFill>
                  <a:srgbClr val="705E51"/>
                </a:solidFill>
                <a:latin typeface="Fraunces Bold"/>
              </a:rPr>
              <a:t>建立購票群組</a:t>
            </a:r>
            <a:r>
              <a:rPr lang="en-US" sz="3200" dirty="0">
                <a:solidFill>
                  <a:srgbClr val="705E51"/>
                </a:solidFill>
                <a:latin typeface="Fraunces Bold"/>
              </a:rPr>
              <a:t>(</a:t>
            </a:r>
            <a:r>
              <a:rPr lang="en-US" sz="3200" dirty="0" err="1">
                <a:solidFill>
                  <a:srgbClr val="705E51"/>
                </a:solidFill>
                <a:latin typeface="Fraunces Bold"/>
              </a:rPr>
              <a:t>最多四人</a:t>
            </a:r>
            <a:r>
              <a:rPr lang="en-US" sz="3200" dirty="0">
                <a:solidFill>
                  <a:srgbClr val="705E51"/>
                </a:solidFill>
                <a:latin typeface="Fraunces Bold"/>
              </a:rPr>
              <a:t>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705E51"/>
                </a:solidFill>
                <a:latin typeface="Fraunces Bold"/>
              </a:rPr>
              <a:t> </a:t>
            </a:r>
            <a:r>
              <a:rPr lang="en-US" sz="3200" dirty="0" err="1">
                <a:solidFill>
                  <a:srgbClr val="705E51"/>
                </a:solidFill>
                <a:latin typeface="Fraunces Bold"/>
              </a:rPr>
              <a:t>點選購買票價區域</a:t>
            </a:r>
            <a:endParaRPr lang="en-US" sz="3200" dirty="0">
              <a:solidFill>
                <a:srgbClr val="705E51"/>
              </a:solidFill>
              <a:latin typeface="Fraunces Bold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705E51"/>
                </a:solidFill>
                <a:latin typeface="Fraunces Bold"/>
              </a:rPr>
              <a:t> </a:t>
            </a:r>
            <a:r>
              <a:rPr lang="en-US" sz="3200" dirty="0" err="1">
                <a:solidFill>
                  <a:srgbClr val="705E51"/>
                </a:solidFill>
                <a:latin typeface="Fraunces Bold"/>
              </a:rPr>
              <a:t>資料與票券確認</a:t>
            </a:r>
            <a:endParaRPr lang="en-US" sz="3200" dirty="0">
              <a:solidFill>
                <a:srgbClr val="705E51"/>
              </a:solidFill>
              <a:latin typeface="Fraunces Bold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705E51"/>
                </a:solidFill>
                <a:latin typeface="Fraunces Bold"/>
              </a:rPr>
              <a:t> </a:t>
            </a:r>
            <a:r>
              <a:rPr lang="en-US" sz="3200" dirty="0" err="1">
                <a:solidFill>
                  <a:srgbClr val="705E51"/>
                </a:solidFill>
                <a:latin typeface="Fraunces Bold"/>
              </a:rPr>
              <a:t>驗證參與者人像</a:t>
            </a:r>
            <a:endParaRPr lang="en-US" sz="3200" dirty="0">
              <a:solidFill>
                <a:srgbClr val="705E51"/>
              </a:solidFill>
              <a:latin typeface="Fraunce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86613" y="7542168"/>
            <a:ext cx="10160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705E51"/>
                </a:solidFill>
                <a:ea typeface="Fraunces Bold"/>
              </a:rPr>
              <a:t>入場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70779" y="7348436"/>
            <a:ext cx="7685881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05E51"/>
                </a:solidFill>
                <a:latin typeface="Fraunces Bold"/>
              </a:rPr>
              <a:t>  人像辨識驗證參與者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05E51"/>
                </a:solidFill>
                <a:latin typeface="Fraunces Bold"/>
              </a:rPr>
              <a:t> 驗證失敗，人工審核購票頁面與身分證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0414" y="5429104"/>
            <a:ext cx="1326796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05E51"/>
                </a:solidFill>
                <a:ea typeface="Noto Sans T Chinese Bold"/>
              </a:rPr>
              <a:t>六、系統開發工具與技術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39462" y="-2218921"/>
            <a:ext cx="17465828" cy="6986331"/>
            <a:chOff x="0" y="0"/>
            <a:chExt cx="6350000" cy="254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62" b="-406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5457679"/>
            <a:ext cx="209550" cy="6398994"/>
            <a:chOff x="0" y="0"/>
            <a:chExt cx="279400" cy="8531991"/>
          </a:xfrm>
        </p:grpSpPr>
        <p:sp>
          <p:nvSpPr>
            <p:cNvPr id="6" name="AutoShape 6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54525" y="5457679"/>
            <a:ext cx="209550" cy="6398994"/>
            <a:chOff x="0" y="0"/>
            <a:chExt cx="279400" cy="8531991"/>
          </a:xfrm>
        </p:grpSpPr>
        <p:sp>
          <p:nvSpPr>
            <p:cNvPr id="3" name="AutoShape 3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30231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441809" y="157897"/>
            <a:ext cx="3692313" cy="1846157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1908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ea typeface="Noto Sans T Chinese"/>
                </a:rPr>
                <a:t>開發工具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24821" y="752045"/>
            <a:ext cx="11847070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>
                <a:solidFill>
                  <a:srgbClr val="705E51"/>
                </a:solidFill>
                <a:latin typeface="Noto Sans T Chinese Bold"/>
              </a:rPr>
              <a:t>Visual Studio Code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24821" y="2807752"/>
            <a:ext cx="9766524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>
                <a:solidFill>
                  <a:srgbClr val="705E51"/>
                </a:solidFill>
                <a:latin typeface="Noto Sans T Chinese Bold"/>
              </a:rPr>
              <a:t>Python（用於人臉辨識技術）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24821" y="4863459"/>
            <a:ext cx="11847070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>
                <a:solidFill>
                  <a:srgbClr val="705E51"/>
                </a:solidFill>
                <a:latin typeface="Noto Sans T Chinese Bold"/>
              </a:rPr>
              <a:t>Flask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24821" y="6821388"/>
            <a:ext cx="11847070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>
                <a:solidFill>
                  <a:srgbClr val="705E51"/>
                </a:solidFill>
                <a:latin typeface="Noto Sans T Chinese Bold"/>
              </a:rPr>
              <a:t>HTML、CSS、JavaScript和Bootstrap 5套件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24821" y="8877095"/>
            <a:ext cx="9595878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>
                <a:solidFill>
                  <a:srgbClr val="705E51"/>
                </a:solidFill>
                <a:latin typeface="Noto Sans T Chinese Bold"/>
              </a:rPr>
              <a:t>MongoDB（用於存儲會員、活動等資料)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41809" y="2213604"/>
            <a:ext cx="3692313" cy="1846157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190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ea typeface="Noto Sans T Chinese"/>
                </a:rPr>
                <a:t>程式語言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41809" y="4269310"/>
            <a:ext cx="3692313" cy="1846157"/>
            <a:chOff x="0" y="0"/>
            <a:chExt cx="8128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1908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ea typeface="Noto Sans T Chinese"/>
                </a:rPr>
                <a:t>系統框架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41809" y="6227240"/>
            <a:ext cx="3692313" cy="1846157"/>
            <a:chOff x="0" y="0"/>
            <a:chExt cx="812800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1908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ea typeface="Noto Sans T Chinese"/>
                </a:rPr>
                <a:t>網頁技術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41809" y="8282946"/>
            <a:ext cx="3692313" cy="1846157"/>
            <a:chOff x="0" y="0"/>
            <a:chExt cx="812800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1908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ea typeface="Noto Sans T Chinese"/>
                </a:rPr>
                <a:t>資料庫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0414" y="5429104"/>
            <a:ext cx="1326796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05E51"/>
                </a:solidFill>
                <a:ea typeface="Noto Sans T Chinese Bold"/>
              </a:rPr>
              <a:t>七、結語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39462" y="-2218921"/>
            <a:ext cx="17465828" cy="6986331"/>
            <a:chOff x="0" y="0"/>
            <a:chExt cx="6350000" cy="254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62" b="-406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5457679"/>
            <a:ext cx="209550" cy="6398994"/>
            <a:chOff x="0" y="0"/>
            <a:chExt cx="279400" cy="8531991"/>
          </a:xfrm>
        </p:grpSpPr>
        <p:sp>
          <p:nvSpPr>
            <p:cNvPr id="6" name="AutoShape 6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53096" y="1566066"/>
            <a:ext cx="2110979" cy="503878"/>
            <a:chOff x="0" y="0"/>
            <a:chExt cx="2814638" cy="671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6" y="0"/>
                  </a:lnTo>
                  <a:lnTo>
                    <a:pt x="693266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121372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6" y="0"/>
                  </a:lnTo>
                  <a:lnTo>
                    <a:pt x="693266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59807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5" y="0"/>
                  </a:lnTo>
                  <a:lnTo>
                    <a:pt x="693265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154525" y="5457679"/>
            <a:ext cx="209550" cy="6398994"/>
            <a:chOff x="0" y="0"/>
            <a:chExt cx="279400" cy="8531991"/>
          </a:xfrm>
        </p:grpSpPr>
        <p:sp>
          <p:nvSpPr>
            <p:cNvPr id="7" name="AutoShape 7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30231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732415" y="2942520"/>
            <a:ext cx="14203612" cy="4722994"/>
            <a:chOff x="0" y="0"/>
            <a:chExt cx="18938150" cy="6297326"/>
          </a:xfrm>
        </p:grpSpPr>
        <p:sp>
          <p:nvSpPr>
            <p:cNvPr id="10" name="TextBox 10"/>
            <p:cNvSpPr txBox="1"/>
            <p:nvPr/>
          </p:nvSpPr>
          <p:spPr>
            <a:xfrm>
              <a:off x="2538674" y="4650403"/>
              <a:ext cx="16399476" cy="1646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31"/>
                </a:lnSpc>
              </a:pPr>
              <a:r>
                <a:rPr lang="en-US" sz="3793">
                  <a:solidFill>
                    <a:srgbClr val="705E51"/>
                  </a:solidFill>
                  <a:ea typeface="Noto Sans T Chinese Bold"/>
                </a:rPr>
                <a:t>希望這個系統能為各種大型活動提供更便捷、更安全的入場方法。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4848854"/>
              <a:ext cx="1396684" cy="1297646"/>
            </a:xfrm>
            <a:custGeom>
              <a:avLst/>
              <a:gdLst/>
              <a:ahLst/>
              <a:cxnLst/>
              <a:rect l="l" t="t" r="r" b="b"/>
              <a:pathLst>
                <a:path w="1396684" h="1297646">
                  <a:moveTo>
                    <a:pt x="0" y="0"/>
                  </a:moveTo>
                  <a:lnTo>
                    <a:pt x="1396684" y="0"/>
                  </a:lnTo>
                  <a:lnTo>
                    <a:pt x="1396684" y="1297646"/>
                  </a:lnTo>
                  <a:lnTo>
                    <a:pt x="0" y="129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470235" y="-38100"/>
              <a:ext cx="16180599" cy="2507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sz="3846">
                  <a:solidFill>
                    <a:srgbClr val="705E51"/>
                  </a:solidFill>
                  <a:ea typeface="Noto Sans T Chinese Bold"/>
                </a:rPr>
                <a:t>將人臉辨識技術與一般常見的售票平台結合在一起，為演唱會主辦方和參與者提供了更好的入場管理和入場體驗。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339998"/>
              <a:ext cx="1308164" cy="1789777"/>
            </a:xfrm>
            <a:custGeom>
              <a:avLst/>
              <a:gdLst/>
              <a:ahLst/>
              <a:cxnLst/>
              <a:rect l="l" t="t" r="r" b="b"/>
              <a:pathLst>
                <a:path w="1308164" h="1789777">
                  <a:moveTo>
                    <a:pt x="0" y="0"/>
                  </a:moveTo>
                  <a:lnTo>
                    <a:pt x="1308164" y="0"/>
                  </a:lnTo>
                  <a:lnTo>
                    <a:pt x="1308164" y="1789777"/>
                  </a:lnTo>
                  <a:lnTo>
                    <a:pt x="0" y="1789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53096" y="1566066"/>
            <a:ext cx="2110979" cy="503878"/>
            <a:chOff x="0" y="0"/>
            <a:chExt cx="2814638" cy="671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6" y="0"/>
                  </a:lnTo>
                  <a:lnTo>
                    <a:pt x="693266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121372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6" y="0"/>
                  </a:lnTo>
                  <a:lnTo>
                    <a:pt x="693266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59807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5" y="0"/>
                  </a:lnTo>
                  <a:lnTo>
                    <a:pt x="693265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154525" y="5457679"/>
            <a:ext cx="209550" cy="6398994"/>
            <a:chOff x="0" y="0"/>
            <a:chExt cx="279400" cy="8531991"/>
          </a:xfrm>
        </p:grpSpPr>
        <p:sp>
          <p:nvSpPr>
            <p:cNvPr id="7" name="AutoShape 7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30231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2129608" y="3118516"/>
            <a:ext cx="7323778" cy="67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459"/>
              </a:lnSpc>
              <a:spcBef>
                <a:spcPct val="0"/>
              </a:spcBef>
            </a:pPr>
            <a:r>
              <a:rPr lang="en-US" sz="4199">
                <a:solidFill>
                  <a:srgbClr val="705E51"/>
                </a:solidFill>
                <a:latin typeface="Noto Sans T Chinese"/>
              </a:rPr>
              <a:t>BioTIX  - 人像辨識售票系統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9608" y="2441931"/>
            <a:ext cx="7323778" cy="803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9"/>
              </a:lnSpc>
            </a:pPr>
            <a:r>
              <a:rPr lang="en-US" sz="4999">
                <a:solidFill>
                  <a:srgbClr val="705E51"/>
                </a:solidFill>
                <a:ea typeface="Noto Sans T Chinese Bold"/>
              </a:rPr>
              <a:t>專題名稱：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29608" y="4708710"/>
            <a:ext cx="7323778" cy="68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89"/>
              </a:lnSpc>
              <a:spcBef>
                <a:spcPct val="0"/>
              </a:spcBef>
            </a:pPr>
            <a:r>
              <a:rPr lang="en-US" sz="4299">
                <a:solidFill>
                  <a:srgbClr val="705E51"/>
                </a:solidFill>
                <a:ea typeface="Noto Sans T Chinese"/>
              </a:rPr>
              <a:t>中央大學  資訊管理學系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29608" y="4032124"/>
            <a:ext cx="7323778" cy="82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29"/>
              </a:lnSpc>
            </a:pPr>
            <a:r>
              <a:rPr lang="en-US" sz="5099">
                <a:solidFill>
                  <a:srgbClr val="705E51"/>
                </a:solidFill>
                <a:ea typeface="Noto Sans T Chinese Bold"/>
              </a:rPr>
              <a:t>校名與科系：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04173" y="6423423"/>
            <a:ext cx="10630359" cy="68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89"/>
              </a:lnSpc>
              <a:spcBef>
                <a:spcPct val="0"/>
              </a:spcBef>
            </a:pPr>
            <a:r>
              <a:rPr lang="en-US" sz="4299">
                <a:solidFill>
                  <a:srgbClr val="705E51"/>
                </a:solidFill>
                <a:ea typeface="Noto Sans T Chinese"/>
              </a:rPr>
              <a:t>楊宸翔、歐昱辰、鄭安哲、郎文伶、沈大鈞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04173" y="5746838"/>
            <a:ext cx="7323778" cy="82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29"/>
              </a:lnSpc>
            </a:pPr>
            <a:r>
              <a:rPr lang="en-US" sz="5099">
                <a:solidFill>
                  <a:srgbClr val="705E51"/>
                </a:solidFill>
                <a:ea typeface="Noto Sans T Chinese Bold"/>
              </a:rPr>
              <a:t>團隊成員：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0414" y="5429104"/>
            <a:ext cx="1218607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05E51"/>
                </a:solidFill>
                <a:ea typeface="Noto Sans T Chinese Bold"/>
              </a:rPr>
              <a:t>一、開發目的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39462" y="-2218921"/>
            <a:ext cx="17465828" cy="6986331"/>
            <a:chOff x="0" y="0"/>
            <a:chExt cx="6350000" cy="254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62" b="-406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5457679"/>
            <a:ext cx="209550" cy="6398994"/>
            <a:chOff x="0" y="0"/>
            <a:chExt cx="279400" cy="8531991"/>
          </a:xfrm>
        </p:grpSpPr>
        <p:sp>
          <p:nvSpPr>
            <p:cNvPr id="6" name="AutoShape 6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53096" y="1566066"/>
            <a:ext cx="2110979" cy="503878"/>
            <a:chOff x="0" y="0"/>
            <a:chExt cx="2814638" cy="671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6" y="0"/>
                  </a:lnTo>
                  <a:lnTo>
                    <a:pt x="693266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121372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6" y="0"/>
                  </a:lnTo>
                  <a:lnTo>
                    <a:pt x="693266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59807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5" y="0"/>
                  </a:lnTo>
                  <a:lnTo>
                    <a:pt x="693265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154525" y="5457679"/>
            <a:ext cx="209550" cy="6398994"/>
            <a:chOff x="0" y="0"/>
            <a:chExt cx="279400" cy="8531991"/>
          </a:xfrm>
        </p:grpSpPr>
        <p:sp>
          <p:nvSpPr>
            <p:cNvPr id="7" name="AutoShape 7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30231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2120784" y="2489523"/>
            <a:ext cx="13678589" cy="5936313"/>
            <a:chOff x="0" y="0"/>
            <a:chExt cx="18238119" cy="7915084"/>
          </a:xfrm>
        </p:grpSpPr>
        <p:sp>
          <p:nvSpPr>
            <p:cNvPr id="10" name="TextBox 10"/>
            <p:cNvSpPr txBox="1"/>
            <p:nvPr/>
          </p:nvSpPr>
          <p:spPr>
            <a:xfrm>
              <a:off x="2442025" y="3041747"/>
              <a:ext cx="15775140" cy="1576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43"/>
                </a:lnSpc>
              </a:pPr>
              <a:r>
                <a:rPr lang="en-US" sz="3648">
                  <a:solidFill>
                    <a:srgbClr val="705E51"/>
                  </a:solidFill>
                  <a:ea typeface="Noto Sans T Chinese Bold"/>
                </a:rPr>
                <a:t>透過人臉辨識的技術，讓每張票券綁定民眾的臉部當作唯一憑證，防止有心人士透過其他方式高價轉手此票券。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442025" y="-47625"/>
              <a:ext cx="15796093" cy="1610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9"/>
                </a:lnSpc>
              </a:pPr>
              <a:r>
                <a:rPr lang="en-US" sz="3699">
                  <a:solidFill>
                    <a:srgbClr val="705E51"/>
                  </a:solidFill>
                  <a:ea typeface="Noto Sans T Chinese Bold"/>
                </a:rPr>
                <a:t>現有售票平台尚無人臉辨識購票案例，另外近年黃牛越來越氾濫，政府也積極新增法案來打擊黃牛。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77673" y="6393307"/>
              <a:ext cx="1125261" cy="1480607"/>
            </a:xfrm>
            <a:custGeom>
              <a:avLst/>
              <a:gdLst/>
              <a:ahLst/>
              <a:cxnLst/>
              <a:rect l="l" t="t" r="r" b="b"/>
              <a:pathLst>
                <a:path w="1125261" h="1480607">
                  <a:moveTo>
                    <a:pt x="0" y="0"/>
                  </a:moveTo>
                  <a:lnTo>
                    <a:pt x="1125261" y="0"/>
                  </a:lnTo>
                  <a:lnTo>
                    <a:pt x="1125261" y="1480607"/>
                  </a:lnTo>
                  <a:lnTo>
                    <a:pt x="0" y="1480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3108749"/>
              <a:ext cx="1480607" cy="1480607"/>
            </a:xfrm>
            <a:custGeom>
              <a:avLst/>
              <a:gdLst/>
              <a:ahLst/>
              <a:cxnLst/>
              <a:rect l="l" t="t" r="r" b="b"/>
              <a:pathLst>
                <a:path w="1480607" h="1480607">
                  <a:moveTo>
                    <a:pt x="0" y="0"/>
                  </a:moveTo>
                  <a:lnTo>
                    <a:pt x="1480607" y="0"/>
                  </a:lnTo>
                  <a:lnTo>
                    <a:pt x="1480607" y="1480607"/>
                  </a:lnTo>
                  <a:lnTo>
                    <a:pt x="0" y="1480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220075"/>
              <a:ext cx="1381517" cy="1122797"/>
            </a:xfrm>
            <a:custGeom>
              <a:avLst/>
              <a:gdLst/>
              <a:ahLst/>
              <a:cxnLst/>
              <a:rect l="l" t="t" r="r" b="b"/>
              <a:pathLst>
                <a:path w="1381517" h="1122797">
                  <a:moveTo>
                    <a:pt x="0" y="0"/>
                  </a:moveTo>
                  <a:lnTo>
                    <a:pt x="1381517" y="0"/>
                  </a:lnTo>
                  <a:lnTo>
                    <a:pt x="1381517" y="1122797"/>
                  </a:lnTo>
                  <a:lnTo>
                    <a:pt x="0" y="1122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442025" y="6304512"/>
              <a:ext cx="15796093" cy="1610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9"/>
                </a:lnSpc>
              </a:pPr>
              <a:r>
                <a:rPr lang="en-US" sz="3699">
                  <a:solidFill>
                    <a:srgbClr val="705E51"/>
                  </a:solidFill>
                  <a:ea typeface="Noto Sans T Chinese Bold"/>
                </a:rPr>
                <a:t>這樣一來民眾就可以通過掃臉的方式快速進入會場，減少了入場驗票的時間和人力成本。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0414" y="5429104"/>
            <a:ext cx="1218607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05E51"/>
                </a:solidFill>
                <a:ea typeface="Noto Sans T Chinese Bold"/>
              </a:rPr>
              <a:t>二、創意描述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39462" y="-2218921"/>
            <a:ext cx="17465828" cy="6986331"/>
            <a:chOff x="0" y="0"/>
            <a:chExt cx="6350000" cy="254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62" b="-406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5457679"/>
            <a:ext cx="209550" cy="6398994"/>
            <a:chOff x="0" y="0"/>
            <a:chExt cx="279400" cy="8531991"/>
          </a:xfrm>
        </p:grpSpPr>
        <p:sp>
          <p:nvSpPr>
            <p:cNvPr id="6" name="AutoShape 6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53096" y="1566066"/>
            <a:ext cx="2110979" cy="503878"/>
            <a:chOff x="0" y="0"/>
            <a:chExt cx="2814638" cy="671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6" y="0"/>
                  </a:lnTo>
                  <a:lnTo>
                    <a:pt x="693266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121372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6" y="0"/>
                  </a:lnTo>
                  <a:lnTo>
                    <a:pt x="693266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59807" y="0"/>
              <a:ext cx="693266" cy="671838"/>
            </a:xfrm>
            <a:custGeom>
              <a:avLst/>
              <a:gdLst/>
              <a:ahLst/>
              <a:cxnLst/>
              <a:rect l="l" t="t" r="r" b="b"/>
              <a:pathLst>
                <a:path w="693266" h="671838">
                  <a:moveTo>
                    <a:pt x="0" y="0"/>
                  </a:moveTo>
                  <a:lnTo>
                    <a:pt x="693265" y="0"/>
                  </a:lnTo>
                  <a:lnTo>
                    <a:pt x="693265" y="671838"/>
                  </a:lnTo>
                  <a:lnTo>
                    <a:pt x="0" y="67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154525" y="5457679"/>
            <a:ext cx="209550" cy="6398994"/>
            <a:chOff x="0" y="0"/>
            <a:chExt cx="279400" cy="8531991"/>
          </a:xfrm>
        </p:grpSpPr>
        <p:sp>
          <p:nvSpPr>
            <p:cNvPr id="7" name="AutoShape 7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30231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3563934" y="4657103"/>
            <a:ext cx="11831355" cy="119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3"/>
              </a:lnSpc>
            </a:pPr>
            <a:r>
              <a:rPr lang="en-US" sz="3648">
                <a:solidFill>
                  <a:srgbClr val="705E51"/>
                </a:solidFill>
                <a:ea typeface="Noto Sans T Chinese Bold"/>
              </a:rPr>
              <a:t>入場時購票者只需掃描臉部，系統將辨識他們的身份，通過驗證即授予入場。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79649" y="2359369"/>
            <a:ext cx="11673447" cy="121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>
                <a:solidFill>
                  <a:srgbClr val="705E51"/>
                </a:solidFill>
                <a:ea typeface="Noto Sans T Chinese Bold"/>
              </a:rPr>
              <a:t>會員資料加入人臉辨識註冊，在購票階段也將進行人臉驗證。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3934" y="7428272"/>
            <a:ext cx="11847070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9"/>
              </a:lnSpc>
            </a:pPr>
            <a:r>
              <a:rPr lang="en-US" sz="3699">
                <a:solidFill>
                  <a:srgbClr val="705E51"/>
                </a:solidFill>
                <a:ea typeface="Noto Sans T Chinese Bold"/>
              </a:rPr>
              <a:t>增設群組功能。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32415" y="2646840"/>
            <a:ext cx="1007633" cy="692519"/>
          </a:xfrm>
          <a:custGeom>
            <a:avLst/>
            <a:gdLst/>
            <a:ahLst/>
            <a:cxnLst/>
            <a:rect l="l" t="t" r="r" b="b"/>
            <a:pathLst>
              <a:path w="1007633" h="692519">
                <a:moveTo>
                  <a:pt x="0" y="0"/>
                </a:moveTo>
                <a:lnTo>
                  <a:pt x="1007634" y="0"/>
                </a:lnTo>
                <a:lnTo>
                  <a:pt x="1007634" y="692519"/>
                </a:lnTo>
                <a:lnTo>
                  <a:pt x="0" y="692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01982" y="4766850"/>
            <a:ext cx="1007633" cy="1007633"/>
          </a:xfrm>
          <a:custGeom>
            <a:avLst/>
            <a:gdLst/>
            <a:ahLst/>
            <a:cxnLst/>
            <a:rect l="l" t="t" r="r" b="b"/>
            <a:pathLst>
              <a:path w="1007633" h="1007633">
                <a:moveTo>
                  <a:pt x="0" y="0"/>
                </a:moveTo>
                <a:lnTo>
                  <a:pt x="1007634" y="0"/>
                </a:lnTo>
                <a:lnTo>
                  <a:pt x="1007634" y="1007634"/>
                </a:lnTo>
                <a:lnTo>
                  <a:pt x="0" y="100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01982" y="7253386"/>
            <a:ext cx="1007633" cy="1007633"/>
          </a:xfrm>
          <a:custGeom>
            <a:avLst/>
            <a:gdLst/>
            <a:ahLst/>
            <a:cxnLst/>
            <a:rect l="l" t="t" r="r" b="b"/>
            <a:pathLst>
              <a:path w="1007633" h="1007633">
                <a:moveTo>
                  <a:pt x="0" y="0"/>
                </a:moveTo>
                <a:lnTo>
                  <a:pt x="1007634" y="0"/>
                </a:lnTo>
                <a:lnTo>
                  <a:pt x="1007634" y="1007633"/>
                </a:lnTo>
                <a:lnTo>
                  <a:pt x="0" y="10076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0414" y="5429104"/>
            <a:ext cx="1218607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05E51"/>
                </a:solidFill>
                <a:ea typeface="Noto Sans T Chinese Bold"/>
              </a:rPr>
              <a:t>三、功能簡介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39462" y="-2218921"/>
            <a:ext cx="17465828" cy="6986331"/>
            <a:chOff x="0" y="0"/>
            <a:chExt cx="6350000" cy="254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62" b="-406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5457679"/>
            <a:ext cx="209550" cy="6398994"/>
            <a:chOff x="0" y="0"/>
            <a:chExt cx="279400" cy="8531991"/>
          </a:xfrm>
        </p:grpSpPr>
        <p:sp>
          <p:nvSpPr>
            <p:cNvPr id="6" name="AutoShape 6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54525" y="5457679"/>
            <a:ext cx="209550" cy="6398994"/>
            <a:chOff x="0" y="0"/>
            <a:chExt cx="279400" cy="8531991"/>
          </a:xfrm>
        </p:grpSpPr>
        <p:sp>
          <p:nvSpPr>
            <p:cNvPr id="3" name="AutoShape 3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30231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857918" y="245912"/>
            <a:ext cx="16881960" cy="9880491"/>
            <a:chOff x="0" y="-156017"/>
            <a:chExt cx="22509280" cy="1317398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-156017"/>
              <a:ext cx="5914702" cy="2470959"/>
              <a:chOff x="0" y="-57150"/>
              <a:chExt cx="2166592" cy="905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66592" cy="847977"/>
              </a:xfrm>
              <a:custGeom>
                <a:avLst/>
                <a:gdLst/>
                <a:ahLst/>
                <a:cxnLst/>
                <a:rect l="l" t="t" r="r" b="b"/>
                <a:pathLst>
                  <a:path w="2166592" h="847977">
                    <a:moveTo>
                      <a:pt x="41886" y="0"/>
                    </a:moveTo>
                    <a:lnTo>
                      <a:pt x="2124706" y="0"/>
                    </a:lnTo>
                    <a:cubicBezTo>
                      <a:pt x="2147839" y="0"/>
                      <a:pt x="2166592" y="18753"/>
                      <a:pt x="2166592" y="41886"/>
                    </a:cubicBezTo>
                    <a:lnTo>
                      <a:pt x="2166592" y="806092"/>
                    </a:lnTo>
                    <a:cubicBezTo>
                      <a:pt x="2166592" y="829225"/>
                      <a:pt x="2147839" y="847977"/>
                      <a:pt x="2124706" y="847977"/>
                    </a:cubicBezTo>
                    <a:lnTo>
                      <a:pt x="41886" y="847977"/>
                    </a:lnTo>
                    <a:cubicBezTo>
                      <a:pt x="30777" y="847977"/>
                      <a:pt x="20123" y="843564"/>
                      <a:pt x="12268" y="835709"/>
                    </a:cubicBezTo>
                    <a:cubicBezTo>
                      <a:pt x="4413" y="827854"/>
                      <a:pt x="0" y="817201"/>
                      <a:pt x="0" y="806092"/>
                    </a:cubicBezTo>
                    <a:lnTo>
                      <a:pt x="0" y="41886"/>
                    </a:lnTo>
                    <a:cubicBezTo>
                      <a:pt x="0" y="30777"/>
                      <a:pt x="4413" y="20123"/>
                      <a:pt x="12268" y="12268"/>
                    </a:cubicBezTo>
                    <a:cubicBezTo>
                      <a:pt x="20123" y="4413"/>
                      <a:pt x="30777" y="0"/>
                      <a:pt x="41886" y="0"/>
                    </a:cubicBezTo>
                    <a:close/>
                  </a:path>
                </a:pathLst>
              </a:custGeom>
              <a:solidFill>
                <a:srgbClr val="DCCCC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2069914" cy="8699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 dirty="0" err="1">
                    <a:solidFill>
                      <a:srgbClr val="705E51"/>
                    </a:solidFill>
                    <a:ea typeface="Noto Sans T Chinese"/>
                  </a:rPr>
                  <a:t>會員管理</a:t>
                </a:r>
                <a:endParaRPr lang="en-US" sz="3499" dirty="0">
                  <a:solidFill>
                    <a:srgbClr val="705E51"/>
                  </a:solidFill>
                  <a:ea typeface="Noto Sans T Chinese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584925"/>
              <a:ext cx="5914702" cy="2470959"/>
              <a:chOff x="0" y="-57150"/>
              <a:chExt cx="2166592" cy="90512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166592" cy="847977"/>
              </a:xfrm>
              <a:custGeom>
                <a:avLst/>
                <a:gdLst/>
                <a:ahLst/>
                <a:cxnLst/>
                <a:rect l="l" t="t" r="r" b="b"/>
                <a:pathLst>
                  <a:path w="2166592" h="847977">
                    <a:moveTo>
                      <a:pt x="41886" y="0"/>
                    </a:moveTo>
                    <a:lnTo>
                      <a:pt x="2124706" y="0"/>
                    </a:lnTo>
                    <a:cubicBezTo>
                      <a:pt x="2147839" y="0"/>
                      <a:pt x="2166592" y="18753"/>
                      <a:pt x="2166592" y="41886"/>
                    </a:cubicBezTo>
                    <a:lnTo>
                      <a:pt x="2166592" y="806092"/>
                    </a:lnTo>
                    <a:cubicBezTo>
                      <a:pt x="2166592" y="829225"/>
                      <a:pt x="2147839" y="847977"/>
                      <a:pt x="2124706" y="847977"/>
                    </a:cubicBezTo>
                    <a:lnTo>
                      <a:pt x="41886" y="847977"/>
                    </a:lnTo>
                    <a:cubicBezTo>
                      <a:pt x="30777" y="847977"/>
                      <a:pt x="20123" y="843564"/>
                      <a:pt x="12268" y="835709"/>
                    </a:cubicBezTo>
                    <a:cubicBezTo>
                      <a:pt x="4413" y="827854"/>
                      <a:pt x="0" y="817201"/>
                      <a:pt x="0" y="806092"/>
                    </a:cubicBezTo>
                    <a:lnTo>
                      <a:pt x="0" y="41886"/>
                    </a:lnTo>
                    <a:cubicBezTo>
                      <a:pt x="0" y="30777"/>
                      <a:pt x="4413" y="20123"/>
                      <a:pt x="12268" y="12268"/>
                    </a:cubicBezTo>
                    <a:cubicBezTo>
                      <a:pt x="20123" y="4413"/>
                      <a:pt x="30777" y="0"/>
                      <a:pt x="41886" y="0"/>
                    </a:cubicBezTo>
                    <a:close/>
                  </a:path>
                </a:pathLst>
              </a:custGeom>
              <a:solidFill>
                <a:srgbClr val="DCCCC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2069914" cy="8699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 dirty="0" err="1">
                    <a:solidFill>
                      <a:srgbClr val="705E51"/>
                    </a:solidFill>
                    <a:ea typeface="Noto Sans T Chinese"/>
                  </a:rPr>
                  <a:t>臉部掃描</a:t>
                </a:r>
                <a:endParaRPr lang="en-US" sz="3499" dirty="0">
                  <a:solidFill>
                    <a:srgbClr val="705E51"/>
                  </a:solidFill>
                  <a:ea typeface="Noto Sans T Chinese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5325868"/>
              <a:ext cx="5914702" cy="2470959"/>
              <a:chOff x="0" y="-57150"/>
              <a:chExt cx="2166592" cy="905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166592" cy="847977"/>
              </a:xfrm>
              <a:custGeom>
                <a:avLst/>
                <a:gdLst/>
                <a:ahLst/>
                <a:cxnLst/>
                <a:rect l="l" t="t" r="r" b="b"/>
                <a:pathLst>
                  <a:path w="2166592" h="847977">
                    <a:moveTo>
                      <a:pt x="41886" y="0"/>
                    </a:moveTo>
                    <a:lnTo>
                      <a:pt x="2124706" y="0"/>
                    </a:lnTo>
                    <a:cubicBezTo>
                      <a:pt x="2147839" y="0"/>
                      <a:pt x="2166592" y="18753"/>
                      <a:pt x="2166592" y="41886"/>
                    </a:cubicBezTo>
                    <a:lnTo>
                      <a:pt x="2166592" y="806092"/>
                    </a:lnTo>
                    <a:cubicBezTo>
                      <a:pt x="2166592" y="829225"/>
                      <a:pt x="2147839" y="847977"/>
                      <a:pt x="2124706" y="847977"/>
                    </a:cubicBezTo>
                    <a:lnTo>
                      <a:pt x="41886" y="847977"/>
                    </a:lnTo>
                    <a:cubicBezTo>
                      <a:pt x="30777" y="847977"/>
                      <a:pt x="20123" y="843564"/>
                      <a:pt x="12268" y="835709"/>
                    </a:cubicBezTo>
                    <a:cubicBezTo>
                      <a:pt x="4413" y="827854"/>
                      <a:pt x="0" y="817201"/>
                      <a:pt x="0" y="806092"/>
                    </a:cubicBezTo>
                    <a:lnTo>
                      <a:pt x="0" y="41886"/>
                    </a:lnTo>
                    <a:cubicBezTo>
                      <a:pt x="0" y="30777"/>
                      <a:pt x="4413" y="20123"/>
                      <a:pt x="12268" y="12268"/>
                    </a:cubicBezTo>
                    <a:cubicBezTo>
                      <a:pt x="20123" y="4413"/>
                      <a:pt x="30777" y="0"/>
                      <a:pt x="41886" y="0"/>
                    </a:cubicBezTo>
                    <a:close/>
                  </a:path>
                </a:pathLst>
              </a:custGeom>
              <a:solidFill>
                <a:srgbClr val="DCCCC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2069914" cy="8699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 dirty="0" err="1">
                    <a:solidFill>
                      <a:srgbClr val="705E51"/>
                    </a:solidFill>
                    <a:ea typeface="Noto Sans T Chinese"/>
                  </a:rPr>
                  <a:t>購票功能</a:t>
                </a:r>
                <a:endParaRPr lang="en-US" sz="3499" dirty="0">
                  <a:solidFill>
                    <a:srgbClr val="705E51"/>
                  </a:solidFill>
                  <a:ea typeface="Noto Sans T Chinese"/>
                </a:endParaR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7920210"/>
              <a:ext cx="5914702" cy="2470959"/>
              <a:chOff x="0" y="-57150"/>
              <a:chExt cx="2166592" cy="90512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66592" cy="847977"/>
              </a:xfrm>
              <a:custGeom>
                <a:avLst/>
                <a:gdLst/>
                <a:ahLst/>
                <a:cxnLst/>
                <a:rect l="l" t="t" r="r" b="b"/>
                <a:pathLst>
                  <a:path w="2166592" h="847977">
                    <a:moveTo>
                      <a:pt x="41886" y="0"/>
                    </a:moveTo>
                    <a:lnTo>
                      <a:pt x="2124706" y="0"/>
                    </a:lnTo>
                    <a:cubicBezTo>
                      <a:pt x="2147839" y="0"/>
                      <a:pt x="2166592" y="18753"/>
                      <a:pt x="2166592" y="41886"/>
                    </a:cubicBezTo>
                    <a:lnTo>
                      <a:pt x="2166592" y="806092"/>
                    </a:lnTo>
                    <a:cubicBezTo>
                      <a:pt x="2166592" y="829225"/>
                      <a:pt x="2147839" y="847977"/>
                      <a:pt x="2124706" y="847977"/>
                    </a:cubicBezTo>
                    <a:lnTo>
                      <a:pt x="41886" y="847977"/>
                    </a:lnTo>
                    <a:cubicBezTo>
                      <a:pt x="30777" y="847977"/>
                      <a:pt x="20123" y="843564"/>
                      <a:pt x="12268" y="835709"/>
                    </a:cubicBezTo>
                    <a:cubicBezTo>
                      <a:pt x="4413" y="827854"/>
                      <a:pt x="0" y="817201"/>
                      <a:pt x="0" y="806092"/>
                    </a:cubicBezTo>
                    <a:lnTo>
                      <a:pt x="0" y="41886"/>
                    </a:lnTo>
                    <a:cubicBezTo>
                      <a:pt x="0" y="30777"/>
                      <a:pt x="4413" y="20123"/>
                      <a:pt x="12268" y="12268"/>
                    </a:cubicBezTo>
                    <a:cubicBezTo>
                      <a:pt x="20123" y="4413"/>
                      <a:pt x="30777" y="0"/>
                      <a:pt x="41886" y="0"/>
                    </a:cubicBezTo>
                    <a:close/>
                  </a:path>
                </a:pathLst>
              </a:custGeom>
              <a:solidFill>
                <a:srgbClr val="DCCCC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2069910" cy="8699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 dirty="0" err="1">
                    <a:solidFill>
                      <a:srgbClr val="705E51"/>
                    </a:solidFill>
                    <a:ea typeface="Noto Sans T Chinese"/>
                  </a:rPr>
                  <a:t>入場授權</a:t>
                </a:r>
                <a:endParaRPr lang="en-US" sz="3499" dirty="0">
                  <a:solidFill>
                    <a:srgbClr val="705E51"/>
                  </a:solidFill>
                  <a:ea typeface="Noto Sans T Chinese"/>
                </a:endParaR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0547012"/>
              <a:ext cx="5914702" cy="2470959"/>
              <a:chOff x="0" y="-57150"/>
              <a:chExt cx="2166592" cy="90512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166592" cy="847977"/>
              </a:xfrm>
              <a:custGeom>
                <a:avLst/>
                <a:gdLst/>
                <a:ahLst/>
                <a:cxnLst/>
                <a:rect l="l" t="t" r="r" b="b"/>
                <a:pathLst>
                  <a:path w="2166592" h="847977">
                    <a:moveTo>
                      <a:pt x="41886" y="0"/>
                    </a:moveTo>
                    <a:lnTo>
                      <a:pt x="2124706" y="0"/>
                    </a:lnTo>
                    <a:cubicBezTo>
                      <a:pt x="2147839" y="0"/>
                      <a:pt x="2166592" y="18753"/>
                      <a:pt x="2166592" y="41886"/>
                    </a:cubicBezTo>
                    <a:lnTo>
                      <a:pt x="2166592" y="806092"/>
                    </a:lnTo>
                    <a:cubicBezTo>
                      <a:pt x="2166592" y="829225"/>
                      <a:pt x="2147839" y="847977"/>
                      <a:pt x="2124706" y="847977"/>
                    </a:cubicBezTo>
                    <a:lnTo>
                      <a:pt x="41886" y="847977"/>
                    </a:lnTo>
                    <a:cubicBezTo>
                      <a:pt x="30777" y="847977"/>
                      <a:pt x="20123" y="843564"/>
                      <a:pt x="12268" y="835709"/>
                    </a:cubicBezTo>
                    <a:cubicBezTo>
                      <a:pt x="4413" y="827854"/>
                      <a:pt x="0" y="817201"/>
                      <a:pt x="0" y="806092"/>
                    </a:cubicBezTo>
                    <a:lnTo>
                      <a:pt x="0" y="41886"/>
                    </a:lnTo>
                    <a:cubicBezTo>
                      <a:pt x="0" y="30777"/>
                      <a:pt x="4413" y="20123"/>
                      <a:pt x="12268" y="12268"/>
                    </a:cubicBezTo>
                    <a:cubicBezTo>
                      <a:pt x="20123" y="4413"/>
                      <a:pt x="30777" y="0"/>
                      <a:pt x="41886" y="0"/>
                    </a:cubicBezTo>
                    <a:close/>
                  </a:path>
                </a:pathLst>
              </a:custGeom>
              <a:solidFill>
                <a:srgbClr val="DCCCC0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2069905" cy="8699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 dirty="0" err="1">
                    <a:solidFill>
                      <a:srgbClr val="705E51"/>
                    </a:solidFill>
                    <a:ea typeface="Noto Sans T Chinese"/>
                  </a:rPr>
                  <a:t>資料庫儲存</a:t>
                </a:r>
                <a:endParaRPr lang="en-US" sz="3499" dirty="0">
                  <a:solidFill>
                    <a:srgbClr val="705E51"/>
                  </a:solidFill>
                  <a:ea typeface="Noto Sans T Chinese"/>
                </a:endParaR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6713187" y="734773"/>
              <a:ext cx="15796093" cy="797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9"/>
                </a:lnSpc>
              </a:pPr>
              <a:r>
                <a:rPr lang="en-US" sz="3699">
                  <a:solidFill>
                    <a:srgbClr val="705E51"/>
                  </a:solidFill>
                  <a:ea typeface="Noto Sans T Chinese Bold"/>
                </a:rPr>
                <a:t>用戶可註冊為會員以便購票。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713187" y="3069315"/>
              <a:ext cx="13022032" cy="1610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9"/>
                </a:lnSpc>
              </a:pPr>
              <a:r>
                <a:rPr lang="en-US" sz="3699">
                  <a:solidFill>
                    <a:srgbClr val="705E51"/>
                  </a:solidFill>
                  <a:ea typeface="Noto Sans T Chinese Bold"/>
                </a:rPr>
                <a:t>用戶可以使用系統進行臉部掃描，將自己的身份加入資料庫。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713187" y="6216657"/>
              <a:ext cx="15796093" cy="797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9"/>
                </a:lnSpc>
              </a:pPr>
              <a:r>
                <a:rPr lang="en-US" sz="3699">
                  <a:solidFill>
                    <a:srgbClr val="705E51"/>
                  </a:solidFill>
                  <a:ea typeface="Noto Sans T Chinese Bold"/>
                </a:rPr>
                <a:t>用戶可以通過系統購買活動門票。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713187" y="8810999"/>
              <a:ext cx="15796093" cy="797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9"/>
                </a:lnSpc>
              </a:pPr>
              <a:r>
                <a:rPr lang="en-US" sz="3699">
                  <a:solidFill>
                    <a:srgbClr val="705E51"/>
                  </a:solidFill>
                  <a:ea typeface="Noto Sans T Chinese Bold"/>
                </a:rPr>
                <a:t>系統根據臉部辨識結果授予用戶入場權限。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713187" y="11031401"/>
              <a:ext cx="12794504" cy="1610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9"/>
                </a:lnSpc>
              </a:pPr>
              <a:r>
                <a:rPr lang="en-US" sz="3699">
                  <a:solidFill>
                    <a:srgbClr val="705E51"/>
                  </a:solidFill>
                  <a:ea typeface="Noto Sans T Chinese Bold"/>
                </a:rPr>
                <a:t>用戶的臉部資料將安全地存儲在資料庫中，以便日後使用。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0414" y="5429104"/>
            <a:ext cx="1218607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05E51"/>
                </a:solidFill>
                <a:ea typeface="Noto Sans T Chinese Bold"/>
              </a:rPr>
              <a:t>四、系統特色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39462" y="-2218921"/>
            <a:ext cx="17465828" cy="6986331"/>
            <a:chOff x="0" y="0"/>
            <a:chExt cx="6350000" cy="254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4062" b="-406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5457679"/>
            <a:ext cx="209550" cy="6398994"/>
            <a:chOff x="0" y="0"/>
            <a:chExt cx="279400" cy="8531991"/>
          </a:xfrm>
        </p:grpSpPr>
        <p:sp>
          <p:nvSpPr>
            <p:cNvPr id="6" name="AutoShape 6"/>
            <p:cNvSpPr/>
            <p:nvPr/>
          </p:nvSpPr>
          <p:spPr>
            <a:xfrm rot="-5400000">
              <a:off x="-2880818" y="5492423"/>
              <a:ext cx="604103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5400000">
              <a:off x="-1105778" y="1105778"/>
              <a:ext cx="2490955" cy="0"/>
            </a:xfrm>
            <a:prstGeom prst="line">
              <a:avLst/>
            </a:prstGeom>
            <a:ln w="279400" cap="flat">
              <a:solidFill>
                <a:srgbClr val="9A6547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180</Words>
  <Application>Microsoft Office PowerPoint</Application>
  <PresentationFormat>自訂</PresentationFormat>
  <Paragraphs>62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Calibri</vt:lpstr>
      <vt:lpstr>Arial</vt:lpstr>
      <vt:lpstr>Fraunces Bold</vt:lpstr>
      <vt:lpstr>Noto Sans T Chinese Bold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BioTIX 人像辨識售票系統</dc:title>
  <cp:lastModifiedBy>楊宸翔</cp:lastModifiedBy>
  <cp:revision>2</cp:revision>
  <dcterms:created xsi:type="dcterms:W3CDTF">2006-08-16T00:00:00Z</dcterms:created>
  <dcterms:modified xsi:type="dcterms:W3CDTF">2023-09-21T08:49:08Z</dcterms:modified>
  <dc:identifier>DAFu4sQbs8Q</dc:identifier>
</cp:coreProperties>
</file>